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309" r:id="rId22"/>
    <p:sldId id="310" r:id="rId23"/>
    <p:sldId id="289" r:id="rId24"/>
    <p:sldId id="260" r:id="rId25"/>
    <p:sldId id="271" r:id="rId26"/>
    <p:sldId id="274" r:id="rId27"/>
    <p:sldId id="302" r:id="rId28"/>
    <p:sldId id="304" r:id="rId29"/>
    <p:sldId id="281" r:id="rId30"/>
    <p:sldId id="276" r:id="rId31"/>
    <p:sldId id="278" r:id="rId32"/>
    <p:sldId id="280" r:id="rId33"/>
    <p:sldId id="306" r:id="rId34"/>
    <p:sldId id="305" r:id="rId35"/>
    <p:sldId id="286" r:id="rId36"/>
    <p:sldId id="287" r:id="rId37"/>
    <p:sldId id="303" r:id="rId38"/>
    <p:sldId id="298" r:id="rId39"/>
    <p:sldId id="290" r:id="rId40"/>
    <p:sldId id="30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79339" autoAdjust="0"/>
  </p:normalViewPr>
  <p:slideViewPr>
    <p:cSldViewPr snapToGrid="0">
      <p:cViewPr varScale="1">
        <p:scale>
          <a:sx n="94" d="100"/>
          <a:sy n="94" d="100"/>
        </p:scale>
        <p:origin x="8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2024/10/6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39</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40</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532270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2024/10/6</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2024/10/6</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2024/10/6</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2024/10/6</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2024/10/6</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2024/10/6</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2024/10/6</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2024/10/6</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2024/10/6</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2024/10/6</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2024/10/6</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2024/10/6</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9.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29.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5.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24.jp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24.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slide" Target="slide39.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2.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slide" Target="slide39.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image" Target="../media/image22.sv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7.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slide" Target="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slide" Target="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slide" Target="slide8.xml"/><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1.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2.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slide" Target="slide15.xml"/><Relationship Id="rId4" Type="http://schemas.openxmlformats.org/officeDocument/2006/relationships/image" Target="../media/image2.svg"/><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2.sv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9.jp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Bai’s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uK.</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8778"/>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22937" y="1434329"/>
            <a:ext cx="103119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710880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endParaRPr kumimoji="1" lang="en"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348502" y="2122459"/>
            <a:ext cx="5111610" cy="3182266"/>
          </a:xfrm>
          <a:prstGeom prst="rect">
            <a:avLst/>
          </a:prstGeom>
        </p:spPr>
      </p:pic>
      <p:pic>
        <p:nvPicPr>
          <p:cNvPr id="5" name="图形 4">
            <a:extLst>
              <a:ext uri="{FF2B5EF4-FFF2-40B4-BE49-F238E27FC236}">
                <a16:creationId xmlns:a16="http://schemas.microsoft.com/office/drawing/2014/main" id="{57FF215A-0918-4AE8-B7AE-EECB44F9D0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103" t="7753" r="10741" b="1867"/>
          <a:stretch/>
        </p:blipFill>
        <p:spPr>
          <a:xfrm>
            <a:off x="977664" y="2122459"/>
            <a:ext cx="4821253" cy="3182266"/>
          </a:xfrm>
          <a:prstGeom prst="rect">
            <a:avLst/>
          </a:prstGeom>
        </p:spPr>
      </p:pic>
      <p:sp>
        <p:nvSpPr>
          <p:cNvPr id="12" name="文本框 11">
            <a:extLst>
              <a:ext uri="{FF2B5EF4-FFF2-40B4-BE49-F238E27FC236}">
                <a16:creationId xmlns:a16="http://schemas.microsoft.com/office/drawing/2014/main" id="{0F609776-335A-4845-A0B2-C7DDD608C67A}"/>
              </a:ext>
            </a:extLst>
          </p:cNvPr>
          <p:cNvSpPr txBox="1"/>
          <p:nvPr/>
        </p:nvSpPr>
        <p:spPr>
          <a:xfrm>
            <a:off x="977664" y="5433706"/>
            <a:ext cx="1035718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a:t>
            </a:r>
            <a:r>
              <a:rPr lang="en-US" altLang="zh-CN" dirty="0" err="1">
                <a:latin typeface="Times New Roman" panose="02020603050405020304" pitchFamily="18" charset="0"/>
                <a:cs typeface="Times New Roman" panose="02020603050405020304" pitchFamily="18" charset="0"/>
              </a:rPr>
              <a:t>comfirm</a:t>
            </a:r>
            <a:endParaRPr lang="zh-CN" altLang="en-US" dirty="0"/>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cryogenetic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polariza-trion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26034"/>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(4) </a:t>
            </a:r>
            <a:r>
              <a:rPr lang="en-US" altLang="zh-CN" sz="2400" b="1" dirty="0">
                <a:latin typeface="Times New Roman" panose="02020603050405020304" pitchFamily="18" charset="0"/>
                <a:cs typeface="Times New Roman" panose="02020603050405020304" pitchFamily="18" charset="0"/>
              </a:rPr>
              <a:t>Second Harmonic Generation of </a:t>
            </a:r>
            <a:r>
              <a:rPr lang="en-US" altLang="zh-CN" sz="2400" b="1" dirty="0" err="1">
                <a:latin typeface="Times New Roman" panose="02020603050405020304" pitchFamily="18" charset="0"/>
                <a:cs typeface="Times New Roman" panose="02020603050405020304" pitchFamily="18" charset="0"/>
              </a:rPr>
              <a:t>MoS2</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Nanoscroll</a:t>
            </a:r>
            <a:r>
              <a:rPr lang="en-US" altLang="zh-CN" sz="2400" b="1" dirty="0">
                <a:latin typeface="Times New Roman" panose="02020603050405020304" pitchFamily="18" charset="0"/>
                <a:cs typeface="Times New Roman" panose="02020603050405020304" pitchFamily="18" charset="0"/>
              </a:rPr>
              <a:t> Array (Doing now)</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8" name="动作按钮: 空白 7">
            <a:hlinkClick r:id="rId2"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0" y="448171"/>
            <a:ext cx="7995999"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Second Harmonic Generation of </a:t>
            </a:r>
            <a:r>
              <a:rPr kumimoji="1" lang="en-US" altLang="zh-CN" sz="2800" b="1" dirty="0" err="1">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Nanoscroll</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 Array </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135746"/>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create </a:t>
            </a:r>
            <a:r>
              <a:rPr lang="en-US" altLang="zh-CN" dirty="0" err="1">
                <a:latin typeface="Times New Roman" panose="02020603050405020304" pitchFamily="18" charset="0"/>
                <a:cs typeface="Times New Roman" panose="02020603050405020304" pitchFamily="18" charset="0"/>
              </a:rPr>
              <a:t>MoS2</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nanoscroll</a:t>
            </a:r>
            <a:r>
              <a:rPr lang="en-US" altLang="zh-CN" dirty="0">
                <a:latin typeface="Times New Roman" panose="02020603050405020304" pitchFamily="18" charset="0"/>
                <a:cs typeface="Times New Roman" panose="02020603050405020304" pitchFamily="18" charset="0"/>
              </a:rPr>
              <a:t> array and get the Second Harmonic Generation with Enhanced Efficiency</a:t>
            </a:r>
          </a:p>
        </p:txBody>
      </p:sp>
      <p:grpSp>
        <p:nvGrpSpPr>
          <p:cNvPr id="13" name="组合 12">
            <a:extLst>
              <a:ext uri="{FF2B5EF4-FFF2-40B4-BE49-F238E27FC236}">
                <a16:creationId xmlns:a16="http://schemas.microsoft.com/office/drawing/2014/main" id="{723996CC-631F-430E-B7AF-A466B59B7235}"/>
              </a:ext>
            </a:extLst>
          </p:cNvPr>
          <p:cNvGrpSpPr/>
          <p:nvPr/>
        </p:nvGrpSpPr>
        <p:grpSpPr>
          <a:xfrm>
            <a:off x="1368762" y="3350250"/>
            <a:ext cx="4005188" cy="2457434"/>
            <a:chOff x="-2702936" y="532907"/>
            <a:chExt cx="3583327" cy="2065773"/>
          </a:xfrm>
        </p:grpSpPr>
        <p:pic>
          <p:nvPicPr>
            <p:cNvPr id="14" name="图片 13">
              <a:extLst>
                <a:ext uri="{FF2B5EF4-FFF2-40B4-BE49-F238E27FC236}">
                  <a16:creationId xmlns:a16="http://schemas.microsoft.com/office/drawing/2014/main" id="{B912E5DE-CB6C-4382-A011-BB5777B4592B}"/>
                </a:ext>
              </a:extLst>
            </p:cNvPr>
            <p:cNvPicPr>
              <a:picLocks noChangeAspect="1"/>
            </p:cNvPicPr>
            <p:nvPr/>
          </p:nvPicPr>
          <p:blipFill>
            <a:blip r:embed="rId5"/>
            <a:stretch>
              <a:fillRect/>
            </a:stretch>
          </p:blipFill>
          <p:spPr>
            <a:xfrm>
              <a:off x="-2395381" y="794844"/>
              <a:ext cx="3275772" cy="1667884"/>
            </a:xfrm>
            <a:prstGeom prst="rect">
              <a:avLst/>
            </a:prstGeom>
          </p:spPr>
        </p:pic>
        <p:grpSp>
          <p:nvGrpSpPr>
            <p:cNvPr id="15" name="组合 14">
              <a:extLst>
                <a:ext uri="{FF2B5EF4-FFF2-40B4-BE49-F238E27FC236}">
                  <a16:creationId xmlns:a16="http://schemas.microsoft.com/office/drawing/2014/main" id="{719DA449-D6DF-4342-A6F4-DDC2852E1C9B}"/>
                </a:ext>
              </a:extLst>
            </p:cNvPr>
            <p:cNvGrpSpPr/>
            <p:nvPr/>
          </p:nvGrpSpPr>
          <p:grpSpPr>
            <a:xfrm>
              <a:off x="-2324499" y="1142774"/>
              <a:ext cx="1106691" cy="1414913"/>
              <a:chOff x="2839668" y="4591251"/>
              <a:chExt cx="1106691" cy="1414913"/>
            </a:xfrm>
          </p:grpSpPr>
          <p:cxnSp>
            <p:nvCxnSpPr>
              <p:cNvPr id="21" name="直接连接符 20">
                <a:extLst>
                  <a:ext uri="{FF2B5EF4-FFF2-40B4-BE49-F238E27FC236}">
                    <a16:creationId xmlns:a16="http://schemas.microsoft.com/office/drawing/2014/main" id="{2E6EE441-B4FC-43A9-85ED-B618C3AFAC05}"/>
                  </a:ext>
                </a:extLst>
              </p:cNvPr>
              <p:cNvCxnSpPr/>
              <p:nvPr/>
            </p:nvCxnSpPr>
            <p:spPr>
              <a:xfrm flipH="1">
                <a:off x="3936733" y="4591251"/>
                <a:ext cx="9626" cy="141491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BAF3C41-0228-4A94-90E5-E1B888986460}"/>
                  </a:ext>
                </a:extLst>
              </p:cNvPr>
              <p:cNvCxnSpPr/>
              <p:nvPr/>
            </p:nvCxnSpPr>
            <p:spPr>
              <a:xfrm>
                <a:off x="2839668" y="4947385"/>
                <a:ext cx="1097065" cy="105877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6" name="任意多边形 135">
              <a:extLst>
                <a:ext uri="{FF2B5EF4-FFF2-40B4-BE49-F238E27FC236}">
                  <a16:creationId xmlns:a16="http://schemas.microsoft.com/office/drawing/2014/main" id="{439BC5D5-528A-4AA0-939C-43D62BA3BA94}"/>
                </a:ext>
              </a:extLst>
            </p:cNvPr>
            <p:cNvSpPr/>
            <p:nvPr/>
          </p:nvSpPr>
          <p:spPr>
            <a:xfrm>
              <a:off x="-1946268" y="1473883"/>
              <a:ext cx="654518" cy="291660"/>
            </a:xfrm>
            <a:custGeom>
              <a:avLst/>
              <a:gdLst>
                <a:gd name="connsiteX0" fmla="*/ 654518 w 654518"/>
                <a:gd name="connsiteY0" fmla="*/ 2902 h 291660"/>
                <a:gd name="connsiteX1" fmla="*/ 269507 w 654518"/>
                <a:gd name="connsiteY1" fmla="*/ 41403 h 291660"/>
                <a:gd name="connsiteX2" fmla="*/ 0 w 654518"/>
                <a:gd name="connsiteY2" fmla="*/ 291660 h 291660"/>
              </a:gdLst>
              <a:ahLst/>
              <a:cxnLst>
                <a:cxn ang="0">
                  <a:pos x="connsiteX0" y="connsiteY0"/>
                </a:cxn>
                <a:cxn ang="0">
                  <a:pos x="connsiteX1" y="connsiteY1"/>
                </a:cxn>
                <a:cxn ang="0">
                  <a:pos x="connsiteX2" y="connsiteY2"/>
                </a:cxn>
              </a:cxnLst>
              <a:rect l="l" t="t" r="r" b="b"/>
              <a:pathLst>
                <a:path w="654518" h="291660">
                  <a:moveTo>
                    <a:pt x="654518" y="2902"/>
                  </a:moveTo>
                  <a:cubicBezTo>
                    <a:pt x="516555" y="-1911"/>
                    <a:pt x="378593" y="-6723"/>
                    <a:pt x="269507" y="41403"/>
                  </a:cubicBezTo>
                  <a:cubicBezTo>
                    <a:pt x="160421" y="89529"/>
                    <a:pt x="80210" y="190594"/>
                    <a:pt x="0" y="291660"/>
                  </a:cubicBezTo>
                </a:path>
              </a:pathLst>
            </a:custGeom>
            <a:noFill/>
            <a:ln w="28575">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6">
              <a:extLst>
                <a:ext uri="{FF2B5EF4-FFF2-40B4-BE49-F238E27FC236}">
                  <a16:creationId xmlns:a16="http://schemas.microsoft.com/office/drawing/2014/main" id="{892750F1-81CE-4418-94BB-016E71BC1148}"/>
                </a:ext>
              </a:extLst>
            </p:cNvPr>
            <p:cNvSpPr txBox="1"/>
            <p:nvPr/>
          </p:nvSpPr>
          <p:spPr>
            <a:xfrm>
              <a:off x="-2090539" y="1057805"/>
              <a:ext cx="616017" cy="400110"/>
            </a:xfrm>
            <a:prstGeom prst="rect">
              <a:avLst/>
            </a:prstGeom>
            <a:noFill/>
          </p:spPr>
          <p:txBody>
            <a:bodyPr wrap="square" rtlCol="0">
              <a:spAutoFit/>
            </a:bodyPr>
            <a:lstStyle/>
            <a:p>
              <a:r>
                <a:rPr lang="en-US" altLang="zh-CN" sz="2000" b="1" i="1" dirty="0">
                  <a:solidFill>
                    <a:srgbClr val="FF0000"/>
                  </a:solidFill>
                  <a:sym typeface="Symbol" panose="05050102010706020507" pitchFamily="18" charset="2"/>
                </a:rPr>
                <a:t></a:t>
              </a:r>
              <a:r>
                <a:rPr lang="en-US" altLang="zh-CN" sz="2000" b="1" baseline="-25000" dirty="0">
                  <a:solidFill>
                    <a:srgbClr val="FF0000"/>
                  </a:solidFill>
                </a:rPr>
                <a:t>roll</a:t>
              </a:r>
              <a:endParaRPr lang="en-US" sz="2000" b="1" baseline="-25000" dirty="0">
                <a:solidFill>
                  <a:srgbClr val="FF0000"/>
                </a:solidFill>
              </a:endParaRPr>
            </a:p>
          </p:txBody>
        </p:sp>
        <p:pic>
          <p:nvPicPr>
            <p:cNvPr id="18" name="图片 17">
              <a:extLst>
                <a:ext uri="{FF2B5EF4-FFF2-40B4-BE49-F238E27FC236}">
                  <a16:creationId xmlns:a16="http://schemas.microsoft.com/office/drawing/2014/main" id="{C49CD517-8617-4267-A1E7-88D3CEB9D1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370" y="532907"/>
              <a:ext cx="1261042" cy="1181755"/>
            </a:xfrm>
            <a:prstGeom prst="rect">
              <a:avLst/>
            </a:prstGeom>
          </p:spPr>
        </p:pic>
        <p:pic>
          <p:nvPicPr>
            <p:cNvPr id="20" name="图片 19">
              <a:extLst>
                <a:ext uri="{FF2B5EF4-FFF2-40B4-BE49-F238E27FC236}">
                  <a16:creationId xmlns:a16="http://schemas.microsoft.com/office/drawing/2014/main" id="{819999F2-EBB4-4580-912C-4F8C111447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2936" y="1792665"/>
              <a:ext cx="876104" cy="806015"/>
            </a:xfrm>
            <a:prstGeom prst="rect">
              <a:avLst/>
            </a:prstGeom>
          </p:spPr>
        </p:pic>
      </p:grpSp>
      <p:grpSp>
        <p:nvGrpSpPr>
          <p:cNvPr id="23" name="组合 22">
            <a:extLst>
              <a:ext uri="{FF2B5EF4-FFF2-40B4-BE49-F238E27FC236}">
                <a16:creationId xmlns:a16="http://schemas.microsoft.com/office/drawing/2014/main" id="{36A7E604-0663-456E-AA81-835DF38EA0ED}"/>
              </a:ext>
            </a:extLst>
          </p:cNvPr>
          <p:cNvGrpSpPr/>
          <p:nvPr/>
        </p:nvGrpSpPr>
        <p:grpSpPr>
          <a:xfrm>
            <a:off x="6890788" y="3077969"/>
            <a:ext cx="3307542" cy="2817278"/>
            <a:chOff x="880902" y="387374"/>
            <a:chExt cx="3307542" cy="2817278"/>
          </a:xfrm>
        </p:grpSpPr>
        <p:pic>
          <p:nvPicPr>
            <p:cNvPr id="24" name="图片 23">
              <a:extLst>
                <a:ext uri="{FF2B5EF4-FFF2-40B4-BE49-F238E27FC236}">
                  <a16:creationId xmlns:a16="http://schemas.microsoft.com/office/drawing/2014/main" id="{FA4580A3-BD05-4347-9588-CB2050D08A15}"/>
                </a:ext>
              </a:extLst>
            </p:cNvPr>
            <p:cNvPicPr>
              <a:picLocks noChangeAspect="1"/>
            </p:cNvPicPr>
            <p:nvPr/>
          </p:nvPicPr>
          <p:blipFill rotWithShape="1">
            <a:blip r:embed="rId8">
              <a:extLst>
                <a:ext uri="{28A0092B-C50C-407E-A947-70E740481C1C}">
                  <a14:useLocalDpi xmlns:a14="http://schemas.microsoft.com/office/drawing/2010/main" val="0"/>
                </a:ext>
              </a:extLst>
            </a:blip>
            <a:srcRect l="33252" r="20173" b="58917"/>
            <a:stretch/>
          </p:blipFill>
          <p:spPr>
            <a:xfrm>
              <a:off x="880902" y="489689"/>
              <a:ext cx="3246549" cy="2714963"/>
            </a:xfrm>
            <a:prstGeom prst="rect">
              <a:avLst/>
            </a:prstGeom>
          </p:spPr>
        </p:pic>
        <p:sp>
          <p:nvSpPr>
            <p:cNvPr id="25" name="任意多边形 20">
              <a:extLst>
                <a:ext uri="{FF2B5EF4-FFF2-40B4-BE49-F238E27FC236}">
                  <a16:creationId xmlns:a16="http://schemas.microsoft.com/office/drawing/2014/main" id="{58FAB0F5-5311-4277-9AD8-5629D52080A2}"/>
                </a:ext>
              </a:extLst>
            </p:cNvPr>
            <p:cNvSpPr/>
            <p:nvPr/>
          </p:nvSpPr>
          <p:spPr>
            <a:xfrm>
              <a:off x="1098607" y="686163"/>
              <a:ext cx="2655378" cy="2363834"/>
            </a:xfrm>
            <a:custGeom>
              <a:avLst/>
              <a:gdLst>
                <a:gd name="connsiteX0" fmla="*/ 680720 w 1203960"/>
                <a:gd name="connsiteY0" fmla="*/ 0 h 1107440"/>
                <a:gd name="connsiteX1" fmla="*/ 0 w 1203960"/>
                <a:gd name="connsiteY1" fmla="*/ 1026160 h 1107440"/>
                <a:gd name="connsiteX2" fmla="*/ 1203960 w 1203960"/>
                <a:gd name="connsiteY2" fmla="*/ 1107440 h 1107440"/>
                <a:gd name="connsiteX3" fmla="*/ 680720 w 1203960"/>
                <a:gd name="connsiteY3" fmla="*/ 0 h 1107440"/>
              </a:gdLst>
              <a:ahLst/>
              <a:cxnLst>
                <a:cxn ang="0">
                  <a:pos x="connsiteX0" y="connsiteY0"/>
                </a:cxn>
                <a:cxn ang="0">
                  <a:pos x="connsiteX1" y="connsiteY1"/>
                </a:cxn>
                <a:cxn ang="0">
                  <a:pos x="connsiteX2" y="connsiteY2"/>
                </a:cxn>
                <a:cxn ang="0">
                  <a:pos x="connsiteX3" y="connsiteY3"/>
                </a:cxn>
              </a:cxnLst>
              <a:rect l="l" t="t" r="r" b="b"/>
              <a:pathLst>
                <a:path w="1203960" h="1107440">
                  <a:moveTo>
                    <a:pt x="680720" y="0"/>
                  </a:moveTo>
                  <a:lnTo>
                    <a:pt x="0" y="1026160"/>
                  </a:lnTo>
                  <a:lnTo>
                    <a:pt x="1203960" y="1107440"/>
                  </a:lnTo>
                  <a:lnTo>
                    <a:pt x="680720" y="0"/>
                  </a:lnTo>
                  <a:close/>
                </a:path>
              </a:pathLst>
            </a:custGeom>
            <a:noFill/>
            <a:ln>
              <a:solidFill>
                <a:srgbClr val="FFFFFF">
                  <a:alpha val="3098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任意多边形 45">
              <a:extLst>
                <a:ext uri="{FF2B5EF4-FFF2-40B4-BE49-F238E27FC236}">
                  <a16:creationId xmlns:a16="http://schemas.microsoft.com/office/drawing/2014/main" id="{523ACC4C-6667-485F-AB44-D0281176829F}"/>
                </a:ext>
              </a:extLst>
            </p:cNvPr>
            <p:cNvSpPr/>
            <p:nvPr/>
          </p:nvSpPr>
          <p:spPr>
            <a:xfrm rot="19774371">
              <a:off x="2456722" y="566600"/>
              <a:ext cx="167129" cy="126162"/>
            </a:xfrm>
            <a:custGeom>
              <a:avLst/>
              <a:gdLst>
                <a:gd name="connsiteX0" fmla="*/ 0 w 173566"/>
                <a:gd name="connsiteY0" fmla="*/ 0 h 110066"/>
                <a:gd name="connsiteX1" fmla="*/ 101600 w 173566"/>
                <a:gd name="connsiteY1" fmla="*/ 21166 h 110066"/>
                <a:gd name="connsiteX2" fmla="*/ 173566 w 173566"/>
                <a:gd name="connsiteY2" fmla="*/ 110066 h 110066"/>
              </a:gdLst>
              <a:ahLst/>
              <a:cxnLst>
                <a:cxn ang="0">
                  <a:pos x="connsiteX0" y="connsiteY0"/>
                </a:cxn>
                <a:cxn ang="0">
                  <a:pos x="connsiteX1" y="connsiteY1"/>
                </a:cxn>
                <a:cxn ang="0">
                  <a:pos x="connsiteX2" y="connsiteY2"/>
                </a:cxn>
              </a:cxnLst>
              <a:rect l="l" t="t" r="r" b="b"/>
              <a:pathLst>
                <a:path w="173566" h="110066">
                  <a:moveTo>
                    <a:pt x="0" y="0"/>
                  </a:moveTo>
                  <a:cubicBezTo>
                    <a:pt x="36336" y="1411"/>
                    <a:pt x="72673" y="2822"/>
                    <a:pt x="101600" y="21166"/>
                  </a:cubicBezTo>
                  <a:cubicBezTo>
                    <a:pt x="130527" y="39510"/>
                    <a:pt x="152046" y="74788"/>
                    <a:pt x="173566" y="110066"/>
                  </a:cubicBezTo>
                </a:path>
              </a:pathLst>
            </a:custGeom>
            <a:noFill/>
            <a:ln>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E0231A51-1337-4DCE-8D25-2D5BD55FD4CE}"/>
                </a:ext>
              </a:extLst>
            </p:cNvPr>
            <p:cNvSpPr txBox="1"/>
            <p:nvPr/>
          </p:nvSpPr>
          <p:spPr>
            <a:xfrm>
              <a:off x="1934860" y="460219"/>
              <a:ext cx="1063656" cy="32494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6.4</a:t>
              </a:r>
              <a:r>
                <a:rPr lang="en-US" sz="1600" dirty="0">
                  <a:latin typeface="Arial" panose="020B0604020202020204" pitchFamily="34" charset="0"/>
                  <a:cs typeface="Arial" panose="020B0604020202020204" pitchFamily="34" charset="0"/>
                  <a:sym typeface="Symbol" panose="05050102010706020507" pitchFamily="18" charset="2"/>
                </a:rPr>
                <a:t></a:t>
              </a:r>
              <a:endParaRPr lang="en-US" sz="1600" dirty="0">
                <a:latin typeface="Arial" panose="020B0604020202020204" pitchFamily="34" charset="0"/>
                <a:cs typeface="Arial" panose="020B0604020202020204" pitchFamily="34" charset="0"/>
              </a:endParaRPr>
            </a:p>
          </p:txBody>
        </p:sp>
        <p:grpSp>
          <p:nvGrpSpPr>
            <p:cNvPr id="28" name="组合 27">
              <a:extLst>
                <a:ext uri="{FF2B5EF4-FFF2-40B4-BE49-F238E27FC236}">
                  <a16:creationId xmlns:a16="http://schemas.microsoft.com/office/drawing/2014/main" id="{2D2EFC45-A4CD-4D22-9D16-98212BA06F3D}"/>
                </a:ext>
              </a:extLst>
            </p:cNvPr>
            <p:cNvGrpSpPr/>
            <p:nvPr/>
          </p:nvGrpSpPr>
          <p:grpSpPr>
            <a:xfrm>
              <a:off x="1039298" y="542029"/>
              <a:ext cx="498374" cy="482674"/>
              <a:chOff x="270238" y="758957"/>
              <a:chExt cx="504210" cy="502889"/>
            </a:xfrm>
          </p:grpSpPr>
          <p:cxnSp>
            <p:nvCxnSpPr>
              <p:cNvPr id="40" name="直接箭头连接符 39">
                <a:extLst>
                  <a:ext uri="{FF2B5EF4-FFF2-40B4-BE49-F238E27FC236}">
                    <a16:creationId xmlns:a16="http://schemas.microsoft.com/office/drawing/2014/main" id="{44D9781E-18C1-4DE6-901E-A9130B19AC8F}"/>
                  </a:ext>
                </a:extLst>
              </p:cNvPr>
              <p:cNvCxnSpPr/>
              <p:nvPr/>
            </p:nvCxnSpPr>
            <p:spPr>
              <a:xfrm>
                <a:off x="270238" y="1261846"/>
                <a:ext cx="5042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56A451AA-D63D-4F15-BA4B-FCDA25B4EAE0}"/>
                  </a:ext>
                </a:extLst>
              </p:cNvPr>
              <p:cNvCxnSpPr/>
              <p:nvPr/>
            </p:nvCxnSpPr>
            <p:spPr>
              <a:xfrm flipV="1">
                <a:off x="279763" y="758957"/>
                <a:ext cx="0" cy="5016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FB678A5F-9BD2-4EE0-9410-3164AB4F3F41}"/>
                </a:ext>
              </a:extLst>
            </p:cNvPr>
            <p:cNvSpPr txBox="1"/>
            <p:nvPr/>
          </p:nvSpPr>
          <p:spPr>
            <a:xfrm>
              <a:off x="1286538" y="692360"/>
              <a:ext cx="366548" cy="35448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a:t>
              </a:r>
            </a:p>
          </p:txBody>
        </p:sp>
        <p:sp>
          <p:nvSpPr>
            <p:cNvPr id="30" name="文本框 29">
              <a:extLst>
                <a:ext uri="{FF2B5EF4-FFF2-40B4-BE49-F238E27FC236}">
                  <a16:creationId xmlns:a16="http://schemas.microsoft.com/office/drawing/2014/main" id="{0C818BFF-07D9-4F99-8E83-4DC6EE0BED8C}"/>
                </a:ext>
              </a:extLst>
            </p:cNvPr>
            <p:cNvSpPr txBox="1"/>
            <p:nvPr/>
          </p:nvSpPr>
          <p:spPr>
            <a:xfrm>
              <a:off x="1025864" y="387374"/>
              <a:ext cx="366548" cy="35448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a:t>
              </a:r>
            </a:p>
          </p:txBody>
        </p:sp>
        <p:pic>
          <p:nvPicPr>
            <p:cNvPr id="31" name="图片 30">
              <a:extLst>
                <a:ext uri="{FF2B5EF4-FFF2-40B4-BE49-F238E27FC236}">
                  <a16:creationId xmlns:a16="http://schemas.microsoft.com/office/drawing/2014/main" id="{44AC8953-9B4E-4C2C-A834-0D4247D7AD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98524" y="886478"/>
              <a:ext cx="191395" cy="208335"/>
            </a:xfrm>
            <a:prstGeom prst="rect">
              <a:avLst/>
            </a:prstGeom>
          </p:spPr>
        </p:pic>
        <p:pic>
          <p:nvPicPr>
            <p:cNvPr id="32" name="图片 31">
              <a:extLst>
                <a:ext uri="{FF2B5EF4-FFF2-40B4-BE49-F238E27FC236}">
                  <a16:creationId xmlns:a16="http://schemas.microsoft.com/office/drawing/2014/main" id="{41E3D5B4-5F21-4733-9E4D-B36F1979B24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1055" y="592563"/>
              <a:ext cx="273945" cy="260144"/>
            </a:xfrm>
            <a:prstGeom prst="rect">
              <a:avLst/>
            </a:prstGeom>
          </p:spPr>
        </p:pic>
        <p:sp>
          <p:nvSpPr>
            <p:cNvPr id="33" name="文本框 32">
              <a:extLst>
                <a:ext uri="{FF2B5EF4-FFF2-40B4-BE49-F238E27FC236}">
                  <a16:creationId xmlns:a16="http://schemas.microsoft.com/office/drawing/2014/main" id="{403647F2-4565-4146-842D-C4756215E33C}"/>
                </a:ext>
              </a:extLst>
            </p:cNvPr>
            <p:cNvSpPr txBox="1"/>
            <p:nvPr/>
          </p:nvSpPr>
          <p:spPr>
            <a:xfrm>
              <a:off x="3605236" y="549991"/>
              <a:ext cx="560739" cy="32494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Mo</a:t>
              </a:r>
            </a:p>
          </p:txBody>
        </p:sp>
        <p:sp>
          <p:nvSpPr>
            <p:cNvPr id="34" name="文本框 33">
              <a:extLst>
                <a:ext uri="{FF2B5EF4-FFF2-40B4-BE49-F238E27FC236}">
                  <a16:creationId xmlns:a16="http://schemas.microsoft.com/office/drawing/2014/main" id="{5BAA61EE-3EBD-44E6-A647-891CD7C6C235}"/>
                </a:ext>
              </a:extLst>
            </p:cNvPr>
            <p:cNvSpPr txBox="1"/>
            <p:nvPr/>
          </p:nvSpPr>
          <p:spPr>
            <a:xfrm>
              <a:off x="3627705" y="832952"/>
              <a:ext cx="560739" cy="32494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a:t>
              </a:r>
            </a:p>
          </p:txBody>
        </p:sp>
        <p:pic>
          <p:nvPicPr>
            <p:cNvPr id="35" name="图片 34">
              <a:extLst>
                <a:ext uri="{FF2B5EF4-FFF2-40B4-BE49-F238E27FC236}">
                  <a16:creationId xmlns:a16="http://schemas.microsoft.com/office/drawing/2014/main" id="{96CB1892-42A9-43F3-8BBB-FC3A49953AA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71232">
              <a:off x="1416138" y="742702"/>
              <a:ext cx="2177886" cy="1787033"/>
            </a:xfrm>
            <a:prstGeom prst="rect">
              <a:avLst/>
            </a:prstGeom>
          </p:spPr>
        </p:pic>
        <p:cxnSp>
          <p:nvCxnSpPr>
            <p:cNvPr id="36" name="直接连接符 35">
              <a:extLst>
                <a:ext uri="{FF2B5EF4-FFF2-40B4-BE49-F238E27FC236}">
                  <a16:creationId xmlns:a16="http://schemas.microsoft.com/office/drawing/2014/main" id="{827A04D4-3045-44CC-8C7D-E26EEC0E4231}"/>
                </a:ext>
              </a:extLst>
            </p:cNvPr>
            <p:cNvCxnSpPr/>
            <p:nvPr/>
          </p:nvCxnSpPr>
          <p:spPr>
            <a:xfrm>
              <a:off x="2461712" y="679842"/>
              <a:ext cx="0" cy="135687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C204B54-0554-4D02-BE8D-4BA4CE6D86A4}"/>
                </a:ext>
              </a:extLst>
            </p:cNvPr>
            <p:cNvCxnSpPr/>
            <p:nvPr/>
          </p:nvCxnSpPr>
          <p:spPr>
            <a:xfrm flipH="1">
              <a:off x="2469028" y="685123"/>
              <a:ext cx="115021" cy="136777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557ECECD-45F8-4B31-B98B-C3F63166A210}"/>
                </a:ext>
              </a:extLst>
            </p:cNvPr>
            <p:cNvSpPr/>
            <p:nvPr/>
          </p:nvSpPr>
          <p:spPr>
            <a:xfrm>
              <a:off x="1221041" y="1118308"/>
              <a:ext cx="2029522" cy="1931689"/>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E51D2C79-5016-4EAB-AF58-D6628BA74A29}"/>
                </a:ext>
              </a:extLst>
            </p:cNvPr>
            <p:cNvSpPr/>
            <p:nvPr/>
          </p:nvSpPr>
          <p:spPr>
            <a:xfrm>
              <a:off x="2661009" y="2809256"/>
              <a:ext cx="509835" cy="122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8437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4" name="图片 3">
            <a:extLst>
              <a:ext uri="{FF2B5EF4-FFF2-40B4-BE49-F238E27FC236}">
                <a16:creationId xmlns:a16="http://schemas.microsoft.com/office/drawing/2014/main" id="{CF9FC6DB-37E6-4673-B2F0-B22E654C5626}"/>
              </a:ext>
            </a:extLst>
          </p:cNvPr>
          <p:cNvPicPr>
            <a:picLocks noChangeAspect="1"/>
          </p:cNvPicPr>
          <p:nvPr/>
        </p:nvPicPr>
        <p:blipFill>
          <a:blip r:embed="rId6"/>
          <a:stretch>
            <a:fillRect/>
          </a:stretch>
        </p:blipFill>
        <p:spPr>
          <a:xfrm>
            <a:off x="910702" y="2091197"/>
            <a:ext cx="5185298" cy="2897363"/>
          </a:xfrm>
          <a:prstGeom prst="rect">
            <a:avLst/>
          </a:prstGeom>
        </p:spPr>
      </p:pic>
      <p:sp>
        <p:nvSpPr>
          <p:cNvPr id="13" name="文本框 12">
            <a:extLst>
              <a:ext uri="{FF2B5EF4-FFF2-40B4-BE49-F238E27FC236}">
                <a16:creationId xmlns:a16="http://schemas.microsoft.com/office/drawing/2014/main" id="{0265FF46-CE12-4B44-9700-AB3EDF8D085F}"/>
              </a:ext>
            </a:extLst>
          </p:cNvPr>
          <p:cNvSpPr txBox="1"/>
          <p:nvPr/>
        </p:nvSpPr>
        <p:spPr>
          <a:xfrm>
            <a:off x="548560" y="448171"/>
            <a:ext cx="7995999"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Second Harmonic Generation of </a:t>
            </a:r>
            <a:r>
              <a:rPr kumimoji="1" lang="en-US" altLang="zh-CN" sz="2800" b="1" dirty="0" err="1">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Nanoscroll</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 Array </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26775BDA-A5A8-41BE-B7D6-86FA4E0103A6}"/>
              </a:ext>
            </a:extLst>
          </p:cNvPr>
          <p:cNvGraphicFramePr>
            <a:graphicFrameLocks noChangeAspect="1"/>
          </p:cNvGraphicFramePr>
          <p:nvPr>
            <p:extLst>
              <p:ext uri="{D42A27DB-BD31-4B8C-83A1-F6EECF244321}">
                <p14:modId xmlns:p14="http://schemas.microsoft.com/office/powerpoint/2010/main" val="1561328381"/>
              </p:ext>
            </p:extLst>
          </p:nvPr>
        </p:nvGraphicFramePr>
        <p:xfrm>
          <a:off x="6458143" y="1727200"/>
          <a:ext cx="4353551" cy="3261360"/>
        </p:xfrm>
        <a:graphic>
          <a:graphicData uri="http://schemas.openxmlformats.org/presentationml/2006/ole">
            <mc:AlternateContent xmlns:mc="http://schemas.openxmlformats.org/markup-compatibility/2006">
              <mc:Choice xmlns:v="urn:schemas-microsoft-com:vml" Requires="v">
                <p:oleObj spid="_x0000_s2054" name="Graph" r:id="rId7" imgW="9223200" imgH="6909840" progId="Origin50.Graph">
                  <p:embed/>
                </p:oleObj>
              </mc:Choice>
              <mc:Fallback>
                <p:oleObj name="Graph" r:id="rId7" imgW="9223200" imgH="6909840" progId="Origin50.Graph">
                  <p:embed/>
                  <p:pic>
                    <p:nvPicPr>
                      <p:cNvPr id="57" name="对象 56"/>
                      <p:cNvPicPr/>
                      <p:nvPr/>
                    </p:nvPicPr>
                    <p:blipFill>
                      <a:blip r:embed="rId8"/>
                      <a:stretch>
                        <a:fillRect/>
                      </a:stretch>
                    </p:blipFill>
                    <p:spPr>
                      <a:xfrm>
                        <a:off x="6458143" y="1727200"/>
                        <a:ext cx="4353551" cy="3261360"/>
                      </a:xfrm>
                      <a:prstGeom prst="rect">
                        <a:avLst/>
                      </a:prstGeom>
                    </p:spPr>
                  </p:pic>
                </p:oleObj>
              </mc:Fallback>
            </mc:AlternateContent>
          </a:graphicData>
        </a:graphic>
      </p:graphicFrame>
    </p:spTree>
    <p:extLst>
      <p:ext uri="{BB962C8B-B14F-4D97-AF65-F5344CB8AC3E}">
        <p14:creationId xmlns:p14="http://schemas.microsoft.com/office/powerpoint/2010/main" val="39213509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RoboGame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PhD</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1063223" y="5108669"/>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1063223" y="1516484"/>
            <a:ext cx="10065554"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a:t>
            </a:r>
            <a:endPar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a:t>
            </a: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zh-CN"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2D</a:t>
            </a: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material</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background to </a:t>
            </a:r>
            <a:r>
              <a:rPr lang="en-US" altLang="zh-CN" dirty="0">
                <a:latin typeface="Times New Roman" panose="02020603050405020304" pitchFamily="18" charset="0"/>
                <a:cs typeface="Times New Roman" panose="02020603050405020304" pitchFamily="18" charset="0"/>
              </a:rPr>
              <a:t>measure quantum </a:t>
            </a:r>
            <a:r>
              <a:rPr lang="en-US" altLang="zh-CN" dirty="0" err="1">
                <a:latin typeface="Times New Roman" panose="02020603050405020304" pitchFamily="18" charset="0"/>
                <a:cs typeface="Times New Roman" panose="02020603050405020304" pitchFamily="18" charset="0"/>
              </a:rPr>
              <a:t>properites</a:t>
            </a:r>
            <a:r>
              <a:rPr lang="en-US" altLang="zh-CN" dirty="0">
                <a:latin typeface="Times New Roman" panose="02020603050405020304" pitchFamily="18" charset="0"/>
                <a:cs typeface="Times New Roman" panose="02020603050405020304" pitchFamily="18" charset="0"/>
              </a:rPr>
              <a:t> of assembled materials.</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zh-CN" altLang="zh-CN" dirty="0">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zh-CN" dirty="0">
                <a:latin typeface="Times New Roman" panose="02020603050405020304" pitchFamily="18" charset="0"/>
                <a:cs typeface="Times New Roman" panose="02020603050405020304" pitchFamily="18" charset="0"/>
              </a:rPr>
              <a:t> Research the </a:t>
            </a:r>
            <a:r>
              <a:rPr lang="en-US" altLang="zh-CN" b="1" dirty="0">
                <a:latin typeface="Times New Roman" panose="02020603050405020304" pitchFamily="18" charset="0"/>
                <a:cs typeface="Times New Roman" panose="02020603050405020304" pitchFamily="18" charset="0"/>
              </a:rPr>
              <a:t>molecule-based strongly correlated system </a:t>
            </a:r>
            <a:r>
              <a:rPr lang="en-US" altLang="zh-CN" dirty="0">
                <a:latin typeface="Times New Roman" panose="02020603050405020304" pitchFamily="18" charset="0"/>
                <a:cs typeface="Times New Roman" panose="02020603050405020304" pitchFamily="18" charset="0"/>
              </a:rPr>
              <a:t>with</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molecules and </a:t>
            </a:r>
            <a:r>
              <a:rPr lang="en-US" altLang="zh-CN" dirty="0" err="1">
                <a:latin typeface="Times New Roman" panose="02020603050405020304" pitchFamily="18" charset="0"/>
                <a:cs typeface="Times New Roman" panose="02020603050405020304" pitchFamily="18" charset="0"/>
              </a:rPr>
              <a:t>2D</a:t>
            </a:r>
            <a:r>
              <a:rPr lang="en-US" altLang="zh-CN" dirty="0">
                <a:latin typeface="Times New Roman" panose="02020603050405020304" pitchFamily="18" charset="0"/>
                <a:cs typeface="Times New Roman" panose="02020603050405020304" pitchFamily="18" charset="0"/>
              </a:rPr>
              <a:t> materials</a:t>
            </a:r>
            <a:r>
              <a:rPr lang="zh-CN"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lang="en-US" altLang="zh-CN" b="1" dirty="0" err="1">
                <a:latin typeface="Times New Roman" panose="02020603050405020304" pitchFamily="18" charset="0"/>
                <a:cs typeface="Times New Roman" panose="02020603050405020304" pitchFamily="18" charset="0"/>
              </a:rPr>
              <a:t>1D-2D</a:t>
            </a:r>
            <a:r>
              <a:rPr lang="en-US" altLang="zh-CN" b="1" dirty="0">
                <a:latin typeface="Times New Roman" panose="02020603050405020304" pitchFamily="18" charset="0"/>
                <a:cs typeface="Times New Roman" panose="02020603050405020304" pitchFamily="18" charset="0"/>
              </a:rPr>
              <a:t> and </a:t>
            </a:r>
            <a:r>
              <a:rPr lang="en-US" altLang="zh-CN" b="1" dirty="0" err="1">
                <a:latin typeface="Times New Roman" panose="02020603050405020304" pitchFamily="18" charset="0"/>
                <a:cs typeface="Times New Roman" panose="02020603050405020304" pitchFamily="18" charset="0"/>
              </a:rPr>
              <a:t>2D</a:t>
            </a:r>
            <a:r>
              <a:rPr lang="en-US" altLang="zh-CN" b="1" dirty="0">
                <a:latin typeface="Times New Roman" panose="02020603050405020304" pitchFamily="18" charset="0"/>
                <a:cs typeface="Times New Roman" panose="02020603050405020304" pitchFamily="18" charset="0"/>
              </a:rPr>
              <a:t>-3D heterostructures</a:t>
            </a:r>
            <a:r>
              <a:rPr lang="en-US" altLang="zh-CN" b="0" i="0" dirty="0">
                <a:solidFill>
                  <a:srgbClr val="000000"/>
                </a:solidFill>
                <a:effectLst/>
                <a:latin typeface="helvetica-w01-light"/>
              </a:rPr>
              <a:t> </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a:t>
            </a:r>
            <a:r>
              <a:rPr lang="en-US" altLang="zh-CN" dirty="0">
                <a:latin typeface="Times New Roman" panose="02020603050405020304" pitchFamily="18" charset="0"/>
                <a:cs typeface="Times New Roman" panose="02020603050405020304" pitchFamily="18" charset="0"/>
              </a:rPr>
              <a:t>designer anisotropic electronic correlations and optical properties</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477811"/>
            <a:ext cx="10644865" cy="2308324"/>
          </a:xfrm>
          <a:prstGeom prst="rect">
            <a:avLst/>
          </a:prstGeom>
          <a:noFill/>
        </p:spPr>
        <p:txBody>
          <a:bodyPr wrap="square" rtlCol="0">
            <a:spAutoFit/>
          </a:bodyPr>
          <a:lstStyle/>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a:t>
            </a:r>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8A9FDA4-740D-474A-8F19-8401D772168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7ABB790-3E46-47BA-8A56-E773E345615A}"/>
              </a:ext>
            </a:extLst>
          </p:cNvPr>
          <p:cNvSpPr txBox="1"/>
          <p:nvPr/>
        </p:nvSpPr>
        <p:spPr>
          <a:xfrm>
            <a:off x="0" y="6563102"/>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AB607F5-5751-4F19-B370-8B6C52C7A1F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ingle photon emitters</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 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pic>
        <p:nvPicPr>
          <p:cNvPr id="3" name="图片 2">
            <a:extLst>
              <a:ext uri="{FF2B5EF4-FFF2-40B4-BE49-F238E27FC236}">
                <a16:creationId xmlns:a16="http://schemas.microsoft.com/office/drawing/2014/main" id="{C68A363E-D968-4C36-A722-B4299F18F7F7}"/>
              </a:ext>
            </a:extLst>
          </p:cNvPr>
          <p:cNvPicPr>
            <a:picLocks noChangeAspect="1"/>
          </p:cNvPicPr>
          <p:nvPr/>
        </p:nvPicPr>
        <p:blipFill>
          <a:blip r:embed="rId4"/>
          <a:stretch>
            <a:fillRect/>
          </a:stretch>
        </p:blipFill>
        <p:spPr>
          <a:xfrm>
            <a:off x="1317189" y="1410409"/>
            <a:ext cx="1756375" cy="1975921"/>
          </a:xfrm>
          <a:prstGeom prst="rect">
            <a:avLst/>
          </a:prstGeom>
        </p:spPr>
      </p:pic>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Achieved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12566</TotalTime>
  <Words>2156</Words>
  <Application>Microsoft Office PowerPoint</Application>
  <PresentationFormat>宽屏</PresentationFormat>
  <Paragraphs>265</Paragraphs>
  <Slides>40</Slides>
  <Notes>12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2" baseType="lpstr">
      <vt:lpstr>AdvP6F00</vt:lpstr>
      <vt:lpstr>-apple-system</vt:lpstr>
      <vt:lpstr>helvetica-w01-light</vt:lpstr>
      <vt:lpstr>等线</vt:lpstr>
      <vt:lpstr>等线 Light</vt:lpstr>
      <vt:lpstr>Arial</vt:lpstr>
      <vt:lpstr>Cambria Math</vt:lpstr>
      <vt:lpstr>Helvetica</vt:lpstr>
      <vt:lpstr>Times New Roman</vt:lpstr>
      <vt:lpstr>Wingdings</vt:lpstr>
      <vt:lpstr>Office 主题​​</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cp:lastModifiedBy>
  <cp:revision>104</cp:revision>
  <dcterms:created xsi:type="dcterms:W3CDTF">2023-07-25T11:43:42Z</dcterms:created>
  <dcterms:modified xsi:type="dcterms:W3CDTF">2024-10-06T21:41:37Z</dcterms:modified>
  <cp:category/>
</cp:coreProperties>
</file>